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media/image1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91CE6A5-86C0-4CF6-A5BA-E23109664553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6257E100-BEC4-4D93-BC6F-5A9D79508665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3B3BFD8-5E6F-4618-86D5-E2A88E24D9C8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08FF7D1-C9AA-42D1-823C-3C964DD88254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B14A36A7-1EDD-445E-B184-A89A8E5C2FFD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4A01DA2F-D68B-49B0-A558-8482CC657180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4A7F28CD-3205-4EAE-8649-F715B1204E4B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27D8D5AA-D43E-4620-975B-60DEA4812821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68C0533B-C3DE-41A8-ADE4-0497DD423B26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7FC3AB4C-9ED8-4FBE-BD35-562A0556EBC4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A5D782E7-3B71-4ED0-B5E7-961B6E13823E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71A058EF-C22D-417C-B7F8-712E3CD5EF6B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3550"/>
          </a:bodyPr>
          <a:p>
            <a:pPr indent="0"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311ACE3-1378-4E5B-B1E8-2FC007E274E6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11760" y="258120"/>
            <a:ext cx="8520120" cy="773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86409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20" spc="-1" strike="noStrike">
                <a:solidFill>
                  <a:schemeClr val="dk1"/>
                </a:solidFill>
                <a:latin typeface="Arial"/>
                <a:ea typeface="Arial"/>
              </a:rPr>
              <a:t>Proposal:  Allow Living in Campers and Trailers in Greenfield</a:t>
            </a:r>
            <a:endParaRPr b="0" lang="en-US" sz="242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From: Chuck Green 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September 10, 2024</a:t>
            </a:r>
            <a:endParaRPr b="0" lang="en-US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311760" y="1076400"/>
            <a:ext cx="8520120" cy="38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1"/>
                </a:solidFill>
                <a:latin typeface="Arial"/>
                <a:ea typeface="Arial"/>
              </a:rPr>
              <a:t>Housing shortage and challenges: 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600" spc="-1" strike="noStrike">
                <a:solidFill>
                  <a:schemeClr val="dk1"/>
                </a:solidFill>
                <a:latin typeface="Arial"/>
                <a:ea typeface="Arial"/>
              </a:rPr>
              <a:t>Susan Worgaftik:  </a:t>
            </a:r>
            <a:r>
              <a:rPr b="1" i="1" lang="en" sz="16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Shortage of 600-1000 housing units</a:t>
            </a:r>
            <a:r>
              <a:rPr b="0" lang="en" sz="1600" spc="-1" strike="noStrike">
                <a:solidFill>
                  <a:schemeClr val="dk1"/>
                </a:solidFill>
                <a:latin typeface="Arial"/>
                <a:ea typeface="Arial"/>
              </a:rPr>
              <a:t> (about ⅕ of current total)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Count finds ~250 unhoused in the coldest weather, hundreds more “under housed”.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Affecting many residents, not just impoverished and unhoused, but also differently-abled, seniors, young families.  Everyone is paying.  Why?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Rent burden extremely high. </a:t>
            </a:r>
            <a:r>
              <a:rPr b="1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Landlords have no economic incentive to lower.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Costs to purchase a home, and/or construction, are out of reach for most.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04920">
              <a:lnSpc>
                <a:spcPct val="100000"/>
              </a:lnSpc>
              <a:buClr>
                <a:srgbClr val="000000"/>
              </a:buClr>
              <a:buFont typeface="Arial"/>
              <a:buChar char="■"/>
              <a:tabLst>
                <a:tab algn="l" pos="0"/>
              </a:tabLst>
            </a:pPr>
            <a:r>
              <a:rPr b="0" lang="en" sz="1200" spc="-1" strike="noStrike">
                <a:solidFill>
                  <a:schemeClr val="dk1"/>
                </a:solidFill>
                <a:latin typeface="Arial"/>
                <a:ea typeface="Arial"/>
              </a:rPr>
              <a:t>Affordable housing funding unlikely to fix even in the long term.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04920">
              <a:lnSpc>
                <a:spcPct val="100000"/>
              </a:lnSpc>
              <a:buClr>
                <a:srgbClr val="000000"/>
              </a:buClr>
              <a:buFont typeface="Arial"/>
              <a:buChar char="■"/>
              <a:tabLst>
                <a:tab algn="l" pos="0"/>
              </a:tabLst>
            </a:pPr>
            <a:r>
              <a:rPr b="0" lang="en" sz="1200" spc="-1" strike="noStrike">
                <a:solidFill>
                  <a:schemeClr val="dk1"/>
                </a:solidFill>
                <a:latin typeface="Arial"/>
                <a:ea typeface="Arial"/>
              </a:rPr>
              <a:t>Building trades shortage leads to high costs. </a:t>
            </a:r>
            <a:r>
              <a:rPr b="1" lang="en" sz="1200" spc="-1" strike="noStrike">
                <a:solidFill>
                  <a:schemeClr val="dk1"/>
                </a:solidFill>
                <a:latin typeface="Arial"/>
                <a:ea typeface="Arial"/>
              </a:rPr>
              <a:t>Builders have no economic incentive to lower.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People trying to do their own construction face extreme challenges (e.g. building codes).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>
              <a:lnSpc>
                <a:spcPct val="1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600" spc="-1" strike="noStrike">
                <a:solidFill>
                  <a:schemeClr val="dk1"/>
                </a:solidFill>
                <a:latin typeface="Arial"/>
                <a:ea typeface="Arial"/>
              </a:rPr>
              <a:t>Being unhoused costs us all.  It is the basis for being “part of the system”: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Without an address, difficult to get ID documents, health care, a job…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No security for self, possessions such as a car.  Dangerous potential for victimization.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Vulnerable to trafficking, being robbed, discrimination, stigma.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We all pay for services for people, including emergency medicine, policing, food…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1"/>
                </a:solidFill>
                <a:latin typeface="Arial"/>
                <a:ea typeface="Arial"/>
              </a:rPr>
              <a:t>HOW TO FIX??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7B9B756-9595-4122-9841-1AE10D7B50A8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1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235440" y="137160"/>
            <a:ext cx="8520120" cy="489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200" spc="-1" strike="noStrike">
                <a:solidFill>
                  <a:schemeClr val="dk1"/>
                </a:solidFill>
                <a:latin typeface="Arial"/>
                <a:ea typeface="Arial"/>
              </a:rPr>
              <a:t>Proposal:  Allow Living in Campers and Trailers in Greenfield</a:t>
            </a:r>
            <a:endParaRPr b="0" lang="en-U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234720" y="702720"/>
            <a:ext cx="8786160" cy="414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WHERE:  On private property, with owner’s permission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Used campers can be found relatively cheaply (e.g. a few hundred dollars)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Used campers are already built and readily available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Property owner can provide utilities </a:t>
            </a:r>
            <a:r>
              <a:rPr b="1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or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 use of their facilities (e.g. washroom)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If not already included, RV heat pumps and insulation are available at a moderate cost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WHY:  Campers were built at a factory according to requirements and regulations.</a:t>
            </a:r>
            <a:br>
              <a:rPr sz="1500"/>
            </a:b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   Better than tents or unpermitted construction!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WHY:  </a:t>
            </a:r>
            <a:r>
              <a:rPr b="1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Requires no direct funding from the city.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WHEN: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WHY:  </a:t>
            </a:r>
            <a:r>
              <a:rPr b="1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Requires no organization from the city.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1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Can happen immediately.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WHY:  Potential to eliminate or reduce shortages. </a:t>
            </a:r>
            <a:r>
              <a:rPr b="1" i="1" lang="en" sz="15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Could lower market rents!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WHY:  Having a secure place to live enables people to build their lives – obtain work, documents etc.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Increasing our workforce </a:t>
            </a:r>
            <a:r>
              <a:rPr b="1" i="1" lang="en" sz="15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benefits the city economically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, including through increased spending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Greenfield Zoning Ordinance prohibits (pg 99, 03/2024).  No other laws prohibit.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Delete Zoning Ordinance section  ~200-7.11, parts A and B.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Modify section C, which requires meeting city health and safety codes, to apply to utilities only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 idx="3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3545747-E1EC-4C70-94D0-FDFB225C2624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2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11760" y="243000"/>
            <a:ext cx="8520120" cy="974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8906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20" spc="-1" strike="noStrike">
                <a:solidFill>
                  <a:schemeClr val="dk1"/>
                </a:solidFill>
                <a:latin typeface="Arial"/>
                <a:ea typeface="Arial"/>
              </a:rPr>
              <a:t>Proposal:  Allow Living in Campers and Trailers in Greenfield</a:t>
            </a:r>
            <a:r>
              <a:rPr b="0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360" spc="-1" strike="noStrike">
                <a:solidFill>
                  <a:schemeClr val="dk1"/>
                </a:solidFill>
                <a:latin typeface="Arial"/>
                <a:ea typeface="Arial"/>
              </a:rPr>
              <a:t>WHY NOT?</a:t>
            </a:r>
            <a:endParaRPr b="0" lang="en-US" sz="23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311760" y="1142280"/>
            <a:ext cx="8651520" cy="366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600" spc="-1" strike="noStrike">
                <a:solidFill>
                  <a:schemeClr val="dk1"/>
                </a:solidFill>
                <a:latin typeface="Arial"/>
                <a:ea typeface="Arial"/>
              </a:rPr>
              <a:t>WHY NOT:  Health and Safety – Campers may not have been designed for long term living.  Campers may be old and have reduced function.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BUT:  Better than people living in tents and makeshift shelters.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9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Where utilities are provided, would required permitting be too much load on the city?</a:t>
            </a:r>
            <a:br>
              <a:rPr sz="1400"/>
            </a:b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&gt;&gt; If there is this level of demand from parcel owners, that is a good thing for housing!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en" sz="1600" spc="-1" strike="noStrike">
                <a:solidFill>
                  <a:schemeClr val="dk1"/>
                </a:solidFill>
                <a:latin typeface="Arial"/>
                <a:ea typeface="Arial"/>
              </a:rPr>
              <a:t>WHY NOT: Property owners may find it difficult to evict campers they have allowed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BUT:  This is similar to the situation with rental housing units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en" sz="1600" spc="-1" strike="noStrike">
                <a:solidFill>
                  <a:schemeClr val="dk1"/>
                </a:solidFill>
                <a:latin typeface="Arial"/>
                <a:ea typeface="Arial"/>
              </a:rPr>
              <a:t>WHY NOT:  Character of the neighborhood.  Ugly.  Smelly.  Too crowded.  Trash.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BUT:  Worse than existing encampments?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How to address: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52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■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People can dispose of trash legally.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52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■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Require setbacks. Limit numbers (see suggestions on next slide).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52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■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Support utility connections by allowing permitted installation.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Some concerns could be motivated by fears and stigma.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Greenfield is a small city.  All of our residents are of value.  It could be you too.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ldNum" idx="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229E624-0CCA-4C6E-88BE-22E36521C10A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3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355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A Starting Point for a Positive Discussion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700" spc="-1" strike="noStrike">
                <a:solidFill>
                  <a:schemeClr val="dk2"/>
                </a:solidFill>
                <a:latin typeface="Arial"/>
                <a:ea typeface="Arial"/>
              </a:rPr>
              <a:t>Amendment proposals received: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24000">
              <a:lnSpc>
                <a:spcPct val="100000"/>
              </a:lnSpc>
              <a:spcBef>
                <a:spcPts val="601"/>
              </a:spcBef>
              <a:buClr>
                <a:srgbClr val="313131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Property owners need to file a </a:t>
            </a:r>
            <a:r>
              <a:rPr b="1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permit</a:t>
            </a:r>
            <a:r>
              <a:rPr b="0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 to register all mobile units on their property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0120">
              <a:lnSpc>
                <a:spcPct val="100000"/>
              </a:lnSpc>
              <a:buClr>
                <a:srgbClr val="313131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Support enforcement of health and safety codes for utilities if provided</a:t>
            </a:r>
            <a:br>
              <a:rPr sz="1500"/>
            </a:br>
            <a:r>
              <a:rPr b="0" lang="en" sz="13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Paved or gravel parking. Permitted electrical and other utility connections (pedestals).</a:t>
            </a:r>
            <a:br>
              <a:rPr sz="1300"/>
            </a:br>
            <a:r>
              <a:rPr b="0" lang="en" sz="13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Limits on existing septic systems. Insulation for water and wastewater connections. 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24000">
              <a:lnSpc>
                <a:spcPct val="100000"/>
              </a:lnSpc>
              <a:spcBef>
                <a:spcPts val="1001"/>
              </a:spcBef>
              <a:buClr>
                <a:srgbClr val="313131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Limits to number of </a:t>
            </a:r>
            <a:r>
              <a:rPr b="1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residents</a:t>
            </a:r>
            <a:r>
              <a:rPr b="0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 (determined by size of unit)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4000">
              <a:lnSpc>
                <a:spcPct val="100000"/>
              </a:lnSpc>
              <a:spcBef>
                <a:spcPts val="601"/>
              </a:spcBef>
              <a:buClr>
                <a:srgbClr val="313131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Limit to number of </a:t>
            </a:r>
            <a:r>
              <a:rPr b="1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units</a:t>
            </a:r>
            <a:r>
              <a:rPr b="0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 per size of property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4000">
              <a:lnSpc>
                <a:spcPct val="100000"/>
              </a:lnSpc>
              <a:buClr>
                <a:srgbClr val="313131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Example: no more than 1 additional mobile unit on a 0.1 acre property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4000">
              <a:lnSpc>
                <a:spcPct val="100000"/>
              </a:lnSpc>
              <a:spcBef>
                <a:spcPts val="601"/>
              </a:spcBef>
              <a:buClr>
                <a:srgbClr val="313131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Prohibition of combustion engines running overnight (for noise, emissions)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40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313131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5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Others?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sldNum" idx="5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E4F583E-CDCA-4C82-8BFF-0E87707259D1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82;p4" descr=""/>
          <p:cNvPicPr/>
          <p:nvPr/>
        </p:nvPicPr>
        <p:blipFill>
          <a:blip r:embed="rId1"/>
          <a:stretch/>
        </p:blipFill>
        <p:spPr>
          <a:xfrm>
            <a:off x="304920" y="228600"/>
            <a:ext cx="8504640" cy="4419000"/>
          </a:xfrm>
          <a:prstGeom prst="rect">
            <a:avLst/>
          </a:prstGeom>
          <a:ln w="0"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sldNum" idx="6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2386FB9-2BC2-4379-978A-EE2D1A5B5E7F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53" name="Google Shape;84;p4"/>
          <p:cNvCxnSpPr/>
          <p:nvPr/>
        </p:nvCxnSpPr>
        <p:spPr>
          <a:xfrm>
            <a:off x="351360" y="665280"/>
            <a:ext cx="8305920" cy="3259800"/>
          </a:xfrm>
          <a:prstGeom prst="straightConnector1">
            <a:avLst/>
          </a:prstGeom>
          <a:ln w="28575">
            <a:solidFill>
              <a:srgbClr val="595959"/>
            </a:solidFill>
            <a:round/>
          </a:ln>
        </p:spPr>
      </p:cxnSp>
      <p:sp>
        <p:nvSpPr>
          <p:cNvPr id="54" name="Google Shape;85;p4"/>
          <p:cNvSpPr/>
          <p:nvPr/>
        </p:nvSpPr>
        <p:spPr>
          <a:xfrm>
            <a:off x="4540320" y="147960"/>
            <a:ext cx="4297320" cy="3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300" spc="-1" strike="noStrike">
                <a:solidFill>
                  <a:schemeClr val="dk1"/>
                </a:solidFill>
                <a:latin typeface="Arial"/>
                <a:ea typeface="Arial"/>
              </a:rPr>
              <a:t>[Page 99, Greenfield Zoning Ordinance, March 2024]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5" name="Google Shape;86;p4"/>
          <p:cNvCxnSpPr/>
          <p:nvPr/>
        </p:nvCxnSpPr>
        <p:spPr>
          <a:xfrm flipV="1">
            <a:off x="403560" y="635400"/>
            <a:ext cx="8171640" cy="3147480"/>
          </a:xfrm>
          <a:prstGeom prst="straightConnector1">
            <a:avLst/>
          </a:prstGeom>
          <a:ln w="28575">
            <a:solidFill>
              <a:srgbClr val="595959"/>
            </a:solidFill>
            <a:round/>
          </a:ln>
        </p:spPr>
      </p:cxnSp>
      <p:sp>
        <p:nvSpPr>
          <p:cNvPr id="56" name="Google Shape;87;p4"/>
          <p:cNvSpPr/>
          <p:nvPr/>
        </p:nvSpPr>
        <p:spPr>
          <a:xfrm>
            <a:off x="6100560" y="3804120"/>
            <a:ext cx="2019600" cy="23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300" spc="-1" strike="noStrike" u="sng">
                <a:solidFill>
                  <a:srgbClr val="0000ff"/>
                </a:solidFill>
                <a:uFillTx/>
                <a:latin typeface="Georgia"/>
                <a:ea typeface="Georgia"/>
              </a:rPr>
              <a:t>Any utility connections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7" name="Google Shape;88;p4"/>
          <p:cNvCxnSpPr/>
          <p:nvPr/>
        </p:nvCxnSpPr>
        <p:spPr>
          <a:xfrm flipV="1">
            <a:off x="6048000" y="4059360"/>
            <a:ext cx="2631960" cy="15120"/>
          </a:xfrm>
          <a:prstGeom prst="straightConnector1">
            <a:avLst/>
          </a:prstGeom>
          <a:ln w="28575">
            <a:solidFill>
              <a:srgbClr val="595959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LibreOffice/7.6.4.1$Windows_X86_64 LibreOffice_project/e19e193f88cd6c0525a17fb7a176ed8e6a3e2aa1</Application>
  <AppVersion>15.0000</AppVersion>
  <Words>817</Words>
  <Paragraphs>66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>Susan Worgaftik</cp:lastModifiedBy>
  <dcterms:modified xsi:type="dcterms:W3CDTF">2024-09-12T17:45:27Z</dcterms:modified>
  <cp:revision>1</cp:revision>
  <dc:subject/>
  <dc:title>Proposal:  Allow Living in Campers and Trailers in Greenfield From: Chuck Green          September 10, 2024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On-screen Show (16:9)</vt:lpwstr>
  </property>
  <property fmtid="{D5CDD505-2E9C-101B-9397-08002B2CF9AE}" pid="4" name="Slides">
    <vt:i4>5</vt:i4>
  </property>
</Properties>
</file>