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media/image1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86E3EE35-A732-4E94-B74A-7936847FD7A1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91F8E7AB-B4B1-4585-AD74-10AE938FE0BD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1AD73134-D00B-4984-9F6D-A225A971F42D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538E9224-E794-45B4-9E19-7FAA88BA24EE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CFFD21E9-2314-40CD-90E4-647889115D3B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99006FBC-31DA-488E-AB40-000FF7C79517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7D492415-2F04-46E5-8A18-91DCEFBC7F74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E1133C6C-BEDD-4C40-9C66-19F485D70D74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1884ADBF-33B1-4DF2-BA91-92F1B19470DB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4C5254D8-984C-4272-8CD3-AC019502E313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40045F85-5B74-447A-8DD8-FA36B0E86698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B36B84E0-7C12-4D21-A92F-FA73079F2858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3550"/>
          </a:bodyPr>
          <a:p>
            <a:pPr indent="0"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9BDB36B-B029-470D-B7D2-BF9D6385F05F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U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11760" y="258120"/>
            <a:ext cx="8520120" cy="773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86409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20" spc="-1" strike="noStrike">
                <a:solidFill>
                  <a:schemeClr val="dk1"/>
                </a:solidFill>
                <a:latin typeface="Arial"/>
                <a:ea typeface="Arial"/>
              </a:rPr>
              <a:t>Proposal:  Allow Living in Campers and Trailers in Greenfield</a:t>
            </a:r>
            <a:endParaRPr b="0" lang="en-US" sz="242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From: Chuck Green 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750" spc="-1" strike="noStrike">
                <a:solidFill>
                  <a:schemeClr val="dk1"/>
                </a:solidFill>
                <a:latin typeface="Arial"/>
                <a:ea typeface="Arial"/>
              </a:rPr>
              <a:t>September 10, 2024</a:t>
            </a:r>
            <a:endParaRPr b="0" lang="en-US" sz="17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311760" y="1076400"/>
            <a:ext cx="8520120" cy="387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chemeClr val="dk1"/>
                </a:solidFill>
                <a:latin typeface="Arial"/>
                <a:ea typeface="Arial"/>
              </a:rPr>
              <a:t>Housing shortage and challenges: 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en" sz="1600" spc="-1" strike="noStrike">
                <a:solidFill>
                  <a:schemeClr val="dk1"/>
                </a:solidFill>
                <a:latin typeface="Arial"/>
                <a:ea typeface="Arial"/>
              </a:rPr>
              <a:t>Susan Worgaftik:  </a:t>
            </a:r>
            <a:r>
              <a:rPr b="1" i="1" lang="en" sz="16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Shortage of 600-1000 housing units</a:t>
            </a:r>
            <a:r>
              <a:rPr b="0" lang="en" sz="1600" spc="-1" strike="noStrike">
                <a:solidFill>
                  <a:schemeClr val="dk1"/>
                </a:solidFill>
                <a:latin typeface="Arial"/>
                <a:ea typeface="Arial"/>
              </a:rPr>
              <a:t> (about ⅕ of current total)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Count finds ~250 unhoused in the coldest weather, hundreds more “under housed”.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Affecting most residents, not just impoverished and unhoused, but also differently-abled, seniors, young families.  Everyone is paying.  Why?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Rent burden extremely high. </a:t>
            </a:r>
            <a:r>
              <a:rPr b="1" i="1" lang="en" sz="14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Landlords have no economic incentive to lower.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Costs to purchase a home, and/or construction, are out of reach for most.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04920">
              <a:lnSpc>
                <a:spcPct val="100000"/>
              </a:lnSpc>
              <a:buClr>
                <a:srgbClr val="000000"/>
              </a:buClr>
              <a:buFont typeface="Arial"/>
              <a:buChar char="■"/>
              <a:tabLst>
                <a:tab algn="l" pos="0"/>
              </a:tabLst>
            </a:pPr>
            <a:r>
              <a:rPr b="0" lang="en" sz="1200" spc="-1" strike="noStrike">
                <a:solidFill>
                  <a:schemeClr val="dk1"/>
                </a:solidFill>
                <a:latin typeface="Arial"/>
                <a:ea typeface="Arial"/>
              </a:rPr>
              <a:t>Affordable housing funding unlikely to fix even in the long term.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04920">
              <a:lnSpc>
                <a:spcPct val="100000"/>
              </a:lnSpc>
              <a:buClr>
                <a:srgbClr val="000000"/>
              </a:buClr>
              <a:buFont typeface="Arial"/>
              <a:buChar char="■"/>
              <a:tabLst>
                <a:tab algn="l" pos="0"/>
              </a:tabLst>
            </a:pPr>
            <a:r>
              <a:rPr b="0" lang="en" sz="1200" spc="-1" strike="noStrike">
                <a:solidFill>
                  <a:schemeClr val="dk1"/>
                </a:solidFill>
                <a:latin typeface="Arial"/>
                <a:ea typeface="Arial"/>
              </a:rPr>
              <a:t>Building trades shortage leads to high costs. </a:t>
            </a:r>
            <a:r>
              <a:rPr b="1" i="1" lang="en" sz="12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Builders have no economic incentive to lower.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People trying to do their own construction face extreme challenges (e.g. building codes).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>
              <a:lnSpc>
                <a:spcPct val="100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en" sz="1600" spc="-1" strike="noStrike">
                <a:solidFill>
                  <a:schemeClr val="dk1"/>
                </a:solidFill>
                <a:latin typeface="Arial"/>
                <a:ea typeface="Arial"/>
              </a:rPr>
              <a:t>Being unhoused costs us all.  It is the basis for being “part of the system”: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Without an address, difficult to get ID documents, health care, a job…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No security for self, possessions such as a car.  Dangerous potential for victimization.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Vulnerable to trafficking, being robbed, discrimination, stigma.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520">
              <a:lnSpc>
                <a:spcPct val="10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We all pay for services for people, including emergency medicine, policing, food…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chemeClr val="dk1"/>
                </a:solidFill>
                <a:latin typeface="Arial"/>
                <a:ea typeface="Arial"/>
              </a:rPr>
              <a:t>HOW TO FIX??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 idx="2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CB0E77D-B5A1-468A-8FA1-8FDBD6DA20B1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1</a:t>
            </a:fld>
            <a:endParaRPr b="0" lang="en-U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235440" y="213120"/>
            <a:ext cx="8520120" cy="765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3550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20" spc="-1" strike="noStrike">
                <a:solidFill>
                  <a:schemeClr val="dk1"/>
                </a:solidFill>
                <a:latin typeface="Arial"/>
                <a:ea typeface="Arial"/>
              </a:rPr>
              <a:t>Proposal:  Allow Living in Campers and Trailers in Greenfield</a:t>
            </a:r>
            <a:endParaRPr b="0" lang="en-US" sz="242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760" spc="-1" strike="noStrike">
                <a:solidFill>
                  <a:schemeClr val="dk1"/>
                </a:solidFill>
                <a:latin typeface="Arial"/>
                <a:ea typeface="Arial"/>
              </a:rPr>
              <a:t>From:  Chuck Green</a:t>
            </a:r>
            <a:endParaRPr b="0" lang="en-US" sz="17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234720" y="1046520"/>
            <a:ext cx="8786160" cy="3886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WHERE:  On private property, with owner’s permission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HOW:  Used campers can be found relatively cheaply (e.g. a few hundred dollars)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HOW:  Used campers are already built and readily available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HOW:  Property owner can provide utilities or use of their facilities (e.g. washroom)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If not already included, RV heat pumps and insulation are available at a moderate cost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WHY:  Campers were built at a factory according to requirements and regulations.</a:t>
            </a:r>
            <a:br>
              <a:rPr sz="1500"/>
            </a:b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   Better than unpermitted construction!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WHY:  </a:t>
            </a:r>
            <a:r>
              <a:rPr b="1" i="1" lang="en" sz="15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Requires no direct funding from the city.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WHEN: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WHY:  </a:t>
            </a:r>
            <a:r>
              <a:rPr b="1" i="1" lang="en" sz="15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Requires no organization from the city.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	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b="1" i="1" lang="en" sz="15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Can happen IMMEDIATELY.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WHY:  Potential to eliminate or reduce shortages. </a:t>
            </a:r>
            <a:r>
              <a:rPr b="1" i="1" lang="en" sz="15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Could lower market rents!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WHY:  Having a secure place to live enables people to build their lives – obtain work, documents etc.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Increasing our workforce </a:t>
            </a:r>
            <a:r>
              <a:rPr b="1" i="1" lang="en" sz="15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benefits the city economically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, including through increased spending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HOW:  Greenfield Zoning Ordinance prohibits (pg 99, 03/2024).  No other laws prohibit.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HOW:  Delete Zoning Ordinance section  ~200-7.11, parts A and B.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HOW:  Keep section C, which requires meeting city </a:t>
            </a:r>
            <a:r>
              <a:rPr b="0" lang="en" sz="15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Health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 and </a:t>
            </a:r>
            <a:r>
              <a:rPr b="0" lang="en" sz="1500" spc="-1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Safety</a:t>
            </a: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 codes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sldNum" idx="3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EA8B63F-E416-42FA-8779-29C6ED6630B6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2</a:t>
            </a:fld>
            <a:endParaRPr b="0" lang="en-U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311760" y="243000"/>
            <a:ext cx="8520120" cy="974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3550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420" spc="-1" strike="noStrike">
                <a:solidFill>
                  <a:schemeClr val="dk1"/>
                </a:solidFill>
                <a:latin typeface="Arial"/>
                <a:ea typeface="Arial"/>
              </a:rPr>
              <a:t>Proposal:  Allow Living in Campers and Trailers in Greenfield</a:t>
            </a:r>
            <a:r>
              <a:rPr b="0" lang="en" sz="2800" spc="-1" strike="noStrike">
                <a:solidFill>
                  <a:schemeClr val="dk1"/>
                </a:solidFill>
                <a:latin typeface="Arial"/>
                <a:ea typeface="Arial"/>
              </a:rPr>
              <a:t>: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chemeClr val="dk1"/>
                </a:solidFill>
                <a:latin typeface="Arial"/>
                <a:ea typeface="Arial"/>
              </a:rPr>
              <a:t>WHY NOT?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235440" y="1218600"/>
            <a:ext cx="8651520" cy="3535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" sz="1700" spc="-1" strike="noStrike">
                <a:solidFill>
                  <a:schemeClr val="dk1"/>
                </a:solidFill>
                <a:latin typeface="Arial"/>
                <a:ea typeface="Arial"/>
              </a:rPr>
              <a:t>WHY NOT:  Health and Safety – Campers may not have been designed for long term living.  Campers may be old and have reduced function.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400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How to address:  Enforce existing health and safety codes.</a:t>
            </a:r>
            <a:br>
              <a:rPr sz="1500"/>
            </a:b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Better than trying to enforce these codes on people living in encampments.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4000">
              <a:lnSpc>
                <a:spcPct val="90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If city required permitting, too much load on the city?</a:t>
            </a:r>
            <a:br>
              <a:rPr sz="1500"/>
            </a:b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If there is this level of demand from parcel owners, that is a good thing for housing!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en" sz="1700" spc="-1" strike="noStrike">
                <a:solidFill>
                  <a:schemeClr val="dk1"/>
                </a:solidFill>
                <a:latin typeface="Arial"/>
                <a:ea typeface="Arial"/>
              </a:rPr>
              <a:t>WHY NOT: Property owners may find it difficult to evict campers they have allowed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400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This is similar to the situation with rental housing units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en" sz="1700" spc="-1" strike="noStrike">
                <a:solidFill>
                  <a:schemeClr val="dk1"/>
                </a:solidFill>
                <a:latin typeface="Arial"/>
                <a:ea typeface="Arial"/>
              </a:rPr>
              <a:t>WHY NOT:  Character of the neighborhood.  Ugly.  Smelly.  Too crowded.  Trash.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400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Worse than existing encampments?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4000">
              <a:lnSpc>
                <a:spcPct val="9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How to address:  Require setbacks. Limit numbers (see suggestions on next slide).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300"/>
              </a:spcBef>
              <a:buNone/>
              <a:tabLst>
                <a:tab algn="l" pos="0"/>
              </a:tabLst>
            </a:pP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Some concerns could be motivated by stigma, discrimination, and fear.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</a:tabLst>
            </a:pPr>
            <a:r>
              <a:rPr b="0" lang="en" sz="1500" spc="-1" strike="noStrike">
                <a:solidFill>
                  <a:schemeClr val="dk1"/>
                </a:solidFill>
                <a:latin typeface="Arial"/>
                <a:ea typeface="Arial"/>
              </a:rPr>
              <a:t>Greenfield is a small city.  All of our residents are of value.  It could be you too.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sldNum" idx="4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53919FB-A30F-484E-8C27-6E2706A9C4CA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3</a:t>
            </a:fld>
            <a:endParaRPr b="0" lang="en-U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3550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pc="-1" strike="noStrike">
                <a:solidFill>
                  <a:schemeClr val="dk1"/>
                </a:solidFill>
                <a:latin typeface="Arial"/>
                <a:ea typeface="Arial"/>
              </a:rPr>
              <a:t>A Starting Point for a Positive Discussion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1800" spc="-1" strike="noStrike">
                <a:solidFill>
                  <a:schemeClr val="dk2"/>
                </a:solidFill>
                <a:latin typeface="Arial"/>
                <a:ea typeface="Arial"/>
              </a:rPr>
              <a:t>Amendment proposals received: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>
              <a:lnSpc>
                <a:spcPct val="100000"/>
              </a:lnSpc>
              <a:spcBef>
                <a:spcPts val="601"/>
              </a:spcBef>
              <a:buClr>
                <a:srgbClr val="313131"/>
              </a:buClr>
              <a:buFont typeface="Arial"/>
              <a:buChar char="●"/>
              <a:tabLst>
                <a:tab algn="l" pos="0"/>
              </a:tabLst>
            </a:pPr>
            <a:r>
              <a:rPr b="1" lang="en" sz="16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Property owners need to file a permit to register all mobile units on their property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30120">
              <a:lnSpc>
                <a:spcPct val="100000"/>
              </a:lnSpc>
              <a:buClr>
                <a:srgbClr val="313131"/>
              </a:buClr>
              <a:buFont typeface="Arial"/>
              <a:buChar char="○"/>
              <a:tabLst>
                <a:tab algn="l" pos="0"/>
              </a:tabLst>
            </a:pPr>
            <a:r>
              <a:rPr b="1" lang="en" sz="16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Support enforcement of health and safety codes (i.e. for hookups, heating)</a:t>
            </a:r>
            <a:br>
              <a:rPr sz="1600"/>
            </a:br>
            <a:r>
              <a:rPr b="1" lang="en" sz="16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Limits on existing septic systems. Insulation for water and wastewater connections. Paved or gravel parking. Permitted electrical connections.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>
              <a:lnSpc>
                <a:spcPct val="100000"/>
              </a:lnSpc>
              <a:spcBef>
                <a:spcPts val="1001"/>
              </a:spcBef>
              <a:buClr>
                <a:srgbClr val="313131"/>
              </a:buClr>
              <a:buFont typeface="Arial"/>
              <a:buChar char="●"/>
              <a:tabLst>
                <a:tab algn="l" pos="0"/>
              </a:tabLst>
            </a:pPr>
            <a:r>
              <a:rPr b="1" lang="en" sz="16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Limits to number of residents (determined by size of unit)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>
              <a:lnSpc>
                <a:spcPct val="100000"/>
              </a:lnSpc>
              <a:spcBef>
                <a:spcPts val="601"/>
              </a:spcBef>
              <a:buClr>
                <a:srgbClr val="313131"/>
              </a:buClr>
              <a:buFont typeface="Arial"/>
              <a:buChar char="●"/>
              <a:tabLst>
                <a:tab algn="l" pos="0"/>
              </a:tabLst>
            </a:pPr>
            <a:r>
              <a:rPr b="1" lang="en" sz="16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Limit to number of units per size of property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30120">
              <a:lnSpc>
                <a:spcPct val="100000"/>
              </a:lnSpc>
              <a:buClr>
                <a:srgbClr val="313131"/>
              </a:buClr>
              <a:buFont typeface="Arial"/>
              <a:buChar char="○"/>
              <a:tabLst>
                <a:tab algn="l" pos="0"/>
              </a:tabLst>
            </a:pPr>
            <a:r>
              <a:rPr b="1" lang="en" sz="16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Example: no more than 1 additional mobile unit on a 0.1 acre property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>
              <a:lnSpc>
                <a:spcPct val="100000"/>
              </a:lnSpc>
              <a:spcBef>
                <a:spcPts val="601"/>
              </a:spcBef>
              <a:buClr>
                <a:srgbClr val="313131"/>
              </a:buClr>
              <a:buFont typeface="Arial"/>
              <a:buChar char="●"/>
              <a:tabLst>
                <a:tab algn="l" pos="0"/>
              </a:tabLst>
            </a:pPr>
            <a:r>
              <a:rPr b="1" lang="en" sz="16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Prohibition of combustion engines running overnight (for noise, emissions)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313131"/>
              </a:buClr>
              <a:buFont typeface="Arial"/>
              <a:buChar char="●"/>
              <a:tabLst>
                <a:tab algn="l" pos="0"/>
              </a:tabLst>
            </a:pPr>
            <a:r>
              <a:rPr b="1" lang="en" sz="1600" spc="-1" strike="noStrike">
                <a:solidFill>
                  <a:srgbClr val="313131"/>
                </a:solidFill>
                <a:highlight>
                  <a:srgbClr val="ffffff"/>
                </a:highlight>
                <a:latin typeface="Arial"/>
                <a:ea typeface="Arial"/>
              </a:rPr>
              <a:t>Others?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sldNum" idx="5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EB0CE99-4161-4F46-A35C-FC78D6F70825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U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82;p4" descr=""/>
          <p:cNvPicPr/>
          <p:nvPr/>
        </p:nvPicPr>
        <p:blipFill>
          <a:blip r:embed="rId1"/>
          <a:stretch/>
        </p:blipFill>
        <p:spPr>
          <a:xfrm>
            <a:off x="304920" y="228600"/>
            <a:ext cx="8504640" cy="4419000"/>
          </a:xfrm>
          <a:prstGeom prst="rect">
            <a:avLst/>
          </a:prstGeom>
          <a:ln w="0">
            <a:noFill/>
          </a:ln>
        </p:spPr>
      </p:pic>
      <p:sp>
        <p:nvSpPr>
          <p:cNvPr id="52" name="Google Shape;83;p4"/>
          <p:cNvSpPr/>
          <p:nvPr/>
        </p:nvSpPr>
        <p:spPr>
          <a:xfrm>
            <a:off x="156960" y="4669560"/>
            <a:ext cx="4455360" cy="3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400" spc="-1" strike="noStrike">
                <a:solidFill>
                  <a:schemeClr val="dk1"/>
                </a:solidFill>
                <a:latin typeface="Arial"/>
                <a:ea typeface="Arial"/>
              </a:rPr>
              <a:t>Page 99, Greenfield Zoning Ordinance, March 2024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sldNum" idx="6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pc="-1" strike="noStrike">
                <a:solidFill>
                  <a:schemeClr val="dk2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377938C-40B9-431E-B19F-7382E9104790}" type="slidenum">
              <a:rPr b="0" lang="en" sz="1000" spc="-1" strike="noStrike">
                <a:solidFill>
                  <a:schemeClr val="dk2"/>
                </a:solidFill>
                <a:latin typeface="Arial"/>
                <a:ea typeface="Arial"/>
              </a:rPr>
              <a:t>&lt;number&gt;</a:t>
            </a:fld>
            <a:endParaRPr b="0" lang="en-U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LibreOffice/7.6.4.1$Windows_X86_64 LibreOffice_project/e19e193f88cd6c0525a17fb7a176ed8e6a3e2aa1</Application>
  <AppVersion>15.0000</AppVersion>
  <Words>802</Words>
  <Paragraphs>64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>Susan Worgaftik</cp:lastModifiedBy>
  <dcterms:modified xsi:type="dcterms:W3CDTF">2024-09-12T13:43:05Z</dcterms:modified>
  <cp:revision>1</cp:revision>
  <dc:subject/>
  <dc:title>Proposal:  Allow Living in Campers and Trailers in Greenfield From: Chuck Green          September 10, 2024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</vt:i4>
  </property>
  <property fmtid="{D5CDD505-2E9C-101B-9397-08002B2CF9AE}" pid="3" name="PresentationFormat">
    <vt:lpwstr>On-screen Show (16:9)</vt:lpwstr>
  </property>
  <property fmtid="{D5CDD505-2E9C-101B-9397-08002B2CF9AE}" pid="4" name="Slides">
    <vt:i4>5</vt:i4>
  </property>
</Properties>
</file>